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1" r:id="rId5"/>
    <p:sldId id="262" r:id="rId6"/>
    <p:sldId id="263" r:id="rId7"/>
    <p:sldId id="264" r:id="rId8"/>
    <p:sldId id="265" r:id="rId9"/>
    <p:sldId id="266" r:id="rId10"/>
    <p:sldId id="267" r:id="rId11"/>
    <p:sldId id="269" r:id="rId12"/>
    <p:sldId id="270" r:id="rId13"/>
    <p:sldId id="268"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varScale="1">
        <p:scale>
          <a:sx n="78" d="100"/>
          <a:sy n="78" d="100"/>
        </p:scale>
        <p:origin x="86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jpg>
</file>

<file path=ppt/media/image5.jpeg>
</file>

<file path=ppt/media/image6.jpe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10/9/2024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275CD8D-B1D9-4658-A4F0-38CA8D83ED5D}" type="slidenum">
              <a:rPr lang="en-US" smtClean="0"/>
              <a:t>1</a:t>
            </a:fld>
            <a:endParaRPr lang="en-US" dirty="0"/>
          </a:p>
        </p:txBody>
      </p:sp>
    </p:spTree>
    <p:extLst>
      <p:ext uri="{BB962C8B-B14F-4D97-AF65-F5344CB8AC3E}">
        <p14:creationId xmlns:p14="http://schemas.microsoft.com/office/powerpoint/2010/main" val="42106464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10/9/2024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10/9/2024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10/9/2024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10/9/2024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10/9/2024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10/9/2024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10/9/2024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10/9/2024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10/9/2024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10/9/2024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10/9/2024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10/9/2024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10/9/2024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10/9/2024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10/9/2024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10/9/2024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10/9/2024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10/9/2024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222637"/>
          </a:xfrm>
        </p:spPr>
        <p:txBody>
          <a:bodyPr>
            <a:normAutofit/>
          </a:bodyPr>
          <a:lstStyle/>
          <a:p>
            <a:pPr algn="ctr"/>
            <a:r>
              <a:rPr lang="en-US" dirty="0"/>
              <a:t>EMBEDDED SYSTEMS</a:t>
            </a:r>
          </a:p>
        </p:txBody>
      </p:sp>
      <p:sp>
        <p:nvSpPr>
          <p:cNvPr id="6" name="Oval 5">
            <a:extLst>
              <a:ext uri="{FF2B5EF4-FFF2-40B4-BE49-F238E27FC236}">
                <a16:creationId xmlns:a16="http://schemas.microsoft.com/office/drawing/2014/main" id="{0BF8295A-649E-F2D3-706A-3CBA97E670F1}"/>
              </a:ext>
            </a:extLst>
          </p:cNvPr>
          <p:cNvSpPr/>
          <p:nvPr/>
        </p:nvSpPr>
        <p:spPr>
          <a:xfrm>
            <a:off x="4394172" y="5007397"/>
            <a:ext cx="3400040" cy="1147596"/>
          </a:xfrm>
          <a:prstGeom prst="ellipse">
            <a:avLst/>
          </a:prstGeom>
          <a:gradFill>
            <a:gsLst>
              <a:gs pos="0">
                <a:schemeClr val="dk1">
                  <a:tint val="94000"/>
                  <a:satMod val="105000"/>
                  <a:lumMod val="102000"/>
                  <a:alpha val="61000"/>
                </a:schemeClr>
              </a:gs>
              <a:gs pos="0">
                <a:schemeClr val="dk1">
                  <a:shade val="74000"/>
                  <a:satMod val="128000"/>
                  <a:lumMod val="100000"/>
                  <a:alpha val="67000"/>
                </a:schemeClr>
              </a:gs>
            </a:gsLst>
          </a:gradFill>
          <a:ln>
            <a:headEnd type="none" w="med" len="med"/>
            <a:tailEnd type="none" w="med" len="med"/>
          </a:ln>
        </p:spPr>
        <p:style>
          <a:lnRef idx="1">
            <a:schemeClr val="dk1"/>
          </a:lnRef>
          <a:fillRef idx="3">
            <a:schemeClr val="dk1"/>
          </a:fillRef>
          <a:effectRef idx="2">
            <a:schemeClr val="dk1"/>
          </a:effectRef>
          <a:fontRef idx="minor">
            <a:schemeClr val="lt1"/>
          </a:fontRef>
        </p:style>
        <p:txBody>
          <a:bodyPr rtlCol="0" anchor="ctr"/>
          <a:lstStyle/>
          <a:p>
            <a:pPr algn="ctr"/>
            <a:r>
              <a:rPr lang="en-IN" dirty="0"/>
              <a:t>By</a:t>
            </a:r>
          </a:p>
          <a:p>
            <a:pPr algn="ctr"/>
            <a:r>
              <a:rPr lang="en-IN" dirty="0"/>
              <a:t>SHRUTHI MEENAKSHI M</a:t>
            </a:r>
          </a:p>
          <a:p>
            <a:pPr algn="ctr"/>
            <a:r>
              <a:rPr lang="en-IN" dirty="0"/>
              <a:t>22ECEB24</a:t>
            </a:r>
          </a:p>
          <a:p>
            <a:pPr algn="ctr"/>
            <a:r>
              <a:rPr lang="en-IN" dirty="0"/>
              <a:t>III YEAR ECE-B</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ELECTRONICS AND COMMUNICATION ENGINEERING</a:t>
            </a:r>
          </a:p>
        </p:txBody>
      </p:sp>
    </p:spTree>
    <p:extLst>
      <p:ext uri="{BB962C8B-B14F-4D97-AF65-F5344CB8AC3E}">
        <p14:creationId xmlns:p14="http://schemas.microsoft.com/office/powerpoint/2010/main" val="133719220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27619-64B2-7957-268F-F0199D3F4727}"/>
              </a:ext>
            </a:extLst>
          </p:cNvPr>
          <p:cNvSpPr>
            <a:spLocks noGrp="1"/>
          </p:cNvSpPr>
          <p:nvPr>
            <p:ph type="title"/>
          </p:nvPr>
        </p:nvSpPr>
        <p:spPr/>
        <p:txBody>
          <a:bodyPr/>
          <a:lstStyle/>
          <a:p>
            <a:pPr algn="ctr"/>
            <a:r>
              <a:rPr lang="en-IN" dirty="0">
                <a:ln>
                  <a:solidFill>
                    <a:schemeClr val="bg1"/>
                  </a:solidFill>
                </a:ln>
                <a:solidFill>
                  <a:schemeClr val="bg2">
                    <a:lumMod val="50000"/>
                  </a:schemeClr>
                </a:solidFill>
                <a:latin typeface="Script MT Bold" panose="03040602040607080904" pitchFamily="66" charset="0"/>
              </a:rPr>
              <a:t>Embedded system trends</a:t>
            </a:r>
          </a:p>
        </p:txBody>
      </p:sp>
      <p:sp>
        <p:nvSpPr>
          <p:cNvPr id="3" name="Content Placeholder 2">
            <a:extLst>
              <a:ext uri="{FF2B5EF4-FFF2-40B4-BE49-F238E27FC236}">
                <a16:creationId xmlns:a16="http://schemas.microsoft.com/office/drawing/2014/main" id="{12A9C269-0D0D-9235-A39A-B2CF26464BFE}"/>
              </a:ext>
            </a:extLst>
          </p:cNvPr>
          <p:cNvSpPr>
            <a:spLocks noGrp="1"/>
          </p:cNvSpPr>
          <p:nvPr>
            <p:ph idx="1"/>
          </p:nvPr>
        </p:nvSpPr>
        <p:spPr>
          <a:xfrm>
            <a:off x="1857579" y="2097088"/>
            <a:ext cx="4236833" cy="3541714"/>
          </a:xfrm>
        </p:spPr>
        <p:txBody>
          <a:bodyPr>
            <a:noAutofit/>
          </a:bodyPr>
          <a:lstStyle/>
          <a:p>
            <a:r>
              <a:rPr lang="en-IN" sz="3200" dirty="0">
                <a:ln w="0"/>
                <a:solidFill>
                  <a:schemeClr val="bg1"/>
                </a:solidFill>
                <a:effectLst>
                  <a:outerShdw blurRad="38100" dist="19050" dir="2700000" algn="tl" rotWithShape="0">
                    <a:schemeClr val="dk1">
                      <a:alpha val="40000"/>
                    </a:schemeClr>
                  </a:outerShdw>
                </a:effectLst>
              </a:rPr>
              <a:t>AI and ML</a:t>
            </a:r>
          </a:p>
          <a:p>
            <a:r>
              <a:rPr lang="en-IN" sz="3200" dirty="0">
                <a:ln w="0"/>
                <a:solidFill>
                  <a:schemeClr val="bg1"/>
                </a:solidFill>
                <a:effectLst>
                  <a:outerShdw blurRad="38100" dist="19050" dir="2700000" algn="tl" rotWithShape="0">
                    <a:schemeClr val="dk1">
                      <a:alpha val="40000"/>
                    </a:schemeClr>
                  </a:outerShdw>
                </a:effectLst>
              </a:rPr>
              <a:t>Edge computing</a:t>
            </a:r>
          </a:p>
          <a:p>
            <a:r>
              <a:rPr lang="en-IN" sz="3200" dirty="0">
                <a:ln w="0"/>
                <a:solidFill>
                  <a:schemeClr val="bg1"/>
                </a:solidFill>
                <a:effectLst>
                  <a:outerShdw blurRad="38100" dist="19050" dir="2700000" algn="tl" rotWithShape="0">
                    <a:schemeClr val="dk1">
                      <a:alpha val="40000"/>
                    </a:schemeClr>
                  </a:outerShdw>
                </a:effectLst>
              </a:rPr>
              <a:t>Security</a:t>
            </a:r>
          </a:p>
          <a:p>
            <a:r>
              <a:rPr lang="en-IN" sz="3200" dirty="0">
                <a:ln w="0"/>
                <a:solidFill>
                  <a:schemeClr val="bg1"/>
                </a:solidFill>
                <a:effectLst>
                  <a:outerShdw blurRad="38100" dist="19050" dir="2700000" algn="tl" rotWithShape="0">
                    <a:schemeClr val="dk1">
                      <a:alpha val="40000"/>
                    </a:schemeClr>
                  </a:outerShdw>
                </a:effectLst>
              </a:rPr>
              <a:t>Increased connectivity</a:t>
            </a:r>
          </a:p>
          <a:p>
            <a:r>
              <a:rPr lang="en-IN" sz="3200" dirty="0">
                <a:ln w="0"/>
                <a:solidFill>
                  <a:schemeClr val="bg1"/>
                </a:solidFill>
                <a:effectLst>
                  <a:outerShdw blurRad="38100" dist="19050" dir="2700000" algn="tl" rotWithShape="0">
                    <a:schemeClr val="dk1">
                      <a:alpha val="40000"/>
                    </a:schemeClr>
                  </a:outerShdw>
                </a:effectLst>
              </a:rPr>
              <a:t>Quantum computing</a:t>
            </a:r>
            <a:br>
              <a:rPr lang="en-IN" sz="3200" dirty="0">
                <a:ln w="0"/>
                <a:solidFill>
                  <a:schemeClr val="bg1"/>
                </a:solidFill>
                <a:effectLst>
                  <a:outerShdw blurRad="38100" dist="19050" dir="2700000" algn="tl" rotWithShape="0">
                    <a:schemeClr val="dk1">
                      <a:alpha val="40000"/>
                    </a:schemeClr>
                  </a:outerShdw>
                </a:effectLst>
              </a:rPr>
            </a:br>
            <a:endParaRPr lang="en-IN" sz="3200" dirty="0">
              <a:ln w="0"/>
              <a:solidFill>
                <a:schemeClr val="bg1"/>
              </a:solidFill>
              <a:effectLst>
                <a:outerShdw blurRad="38100" dist="19050" dir="2700000" algn="tl" rotWithShape="0">
                  <a:schemeClr val="dk1">
                    <a:alpha val="40000"/>
                  </a:schemeClr>
                </a:outerShdw>
              </a:effectLst>
            </a:endParaRPr>
          </a:p>
        </p:txBody>
      </p:sp>
      <p:pic>
        <p:nvPicPr>
          <p:cNvPr id="5" name="Picture 4">
            <a:extLst>
              <a:ext uri="{FF2B5EF4-FFF2-40B4-BE49-F238E27FC236}">
                <a16:creationId xmlns:a16="http://schemas.microsoft.com/office/drawing/2014/main" id="{96F03D29-81CE-9E6A-4A40-C04E7DD4E3B3}"/>
              </a:ext>
            </a:extLst>
          </p:cNvPr>
          <p:cNvPicPr>
            <a:picLocks noChangeAspect="1"/>
          </p:cNvPicPr>
          <p:nvPr/>
        </p:nvPicPr>
        <p:blipFill>
          <a:blip r:embed="rId2"/>
          <a:stretch>
            <a:fillRect/>
          </a:stretch>
        </p:blipFill>
        <p:spPr>
          <a:xfrm>
            <a:off x="6571625" y="2097088"/>
            <a:ext cx="4923513" cy="3282342"/>
          </a:xfrm>
          <a:prstGeom prst="rect">
            <a:avLst/>
          </a:prstGeom>
        </p:spPr>
      </p:pic>
    </p:spTree>
    <p:extLst>
      <p:ext uri="{BB962C8B-B14F-4D97-AF65-F5344CB8AC3E}">
        <p14:creationId xmlns:p14="http://schemas.microsoft.com/office/powerpoint/2010/main" val="136672297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323843-1864-4E2A-E92C-7CEADA637159}"/>
              </a:ext>
            </a:extLst>
          </p:cNvPr>
          <p:cNvPicPr>
            <a:picLocks noChangeAspect="1"/>
          </p:cNvPicPr>
          <p:nvPr/>
        </p:nvPicPr>
        <p:blipFill>
          <a:blip r:embed="rId2">
            <a:alphaModFix amt="37000"/>
          </a:blip>
          <a:stretch>
            <a:fillRect/>
          </a:stretch>
        </p:blipFill>
        <p:spPr>
          <a:xfrm>
            <a:off x="0" y="0"/>
            <a:ext cx="12184265" cy="6858000"/>
          </a:xfrm>
          <a:prstGeom prst="rect">
            <a:avLst/>
          </a:prstGeom>
          <a:effectLst>
            <a:outerShdw blurRad="50800" dist="50800" dir="5400000" algn="ctr" rotWithShape="0">
              <a:srgbClr val="000000"/>
            </a:outerShdw>
            <a:reflection blurRad="6350" stA="52000" endA="300" endPos="35000" dir="5400000" sy="-100000" algn="bl" rotWithShape="0"/>
          </a:effectLst>
        </p:spPr>
      </p:pic>
      <p:sp>
        <p:nvSpPr>
          <p:cNvPr id="2" name="Title 1">
            <a:extLst>
              <a:ext uri="{FF2B5EF4-FFF2-40B4-BE49-F238E27FC236}">
                <a16:creationId xmlns:a16="http://schemas.microsoft.com/office/drawing/2014/main" id="{1F8574F9-6D40-DF50-41F9-3EEE39933FC4}"/>
              </a:ext>
            </a:extLst>
          </p:cNvPr>
          <p:cNvSpPr>
            <a:spLocks noGrp="1"/>
          </p:cNvSpPr>
          <p:nvPr>
            <p:ph type="title"/>
          </p:nvPr>
        </p:nvSpPr>
        <p:spPr>
          <a:xfrm>
            <a:off x="1064343" y="2309667"/>
            <a:ext cx="9905998" cy="1478570"/>
          </a:xfrm>
        </p:spPr>
        <p:txBody>
          <a:bodyPr>
            <a:normAutofit/>
          </a:bodyPr>
          <a:lstStyle/>
          <a:p>
            <a:pPr algn="ctr"/>
            <a:r>
              <a:rPr lang="en-IN" sz="6600" cap="none" dirty="0">
                <a:ln w="0"/>
                <a:effectLst>
                  <a:outerShdw blurRad="38100" dist="19050" dir="2700000" algn="tl" rotWithShape="0">
                    <a:schemeClr val="dk1">
                      <a:alpha val="40000"/>
                    </a:schemeClr>
                  </a:outerShdw>
                </a:effectLst>
                <a:latin typeface="Script MT Bold" panose="03040602040607080904" pitchFamily="66" charset="0"/>
              </a:rPr>
              <a:t>THANK YOU</a:t>
            </a:r>
          </a:p>
        </p:txBody>
      </p:sp>
    </p:spTree>
    <p:extLst>
      <p:ext uri="{BB962C8B-B14F-4D97-AF65-F5344CB8AC3E}">
        <p14:creationId xmlns:p14="http://schemas.microsoft.com/office/powerpoint/2010/main" val="2909759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93706">
              <a:srgbClr val="002060"/>
            </a:gs>
            <a:gs pos="43000">
              <a:srgbClr val="002060"/>
            </a:gs>
            <a:gs pos="0">
              <a:schemeClr val="dk1">
                <a:shade val="74000"/>
                <a:satMod val="128000"/>
                <a:lumMod val="100000"/>
                <a:alpha val="67000"/>
              </a:schemeClr>
            </a:gs>
          </a:gsLst>
          <a:lin ang="5400000" scaled="0"/>
        </a:grad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19656" y="784225"/>
            <a:ext cx="3084891" cy="1240445"/>
          </a:xfrm>
        </p:spPr>
        <p:txBody>
          <a:bodyPr>
            <a:normAutofit/>
          </a:bodyPr>
          <a:lstStyle/>
          <a:p>
            <a:r>
              <a:rPr lang="en-US" sz="4400" cap="none" dirty="0">
                <a:ln w="0">
                  <a:solidFill>
                    <a:schemeClr val="bg2">
                      <a:lumMod val="50000"/>
                    </a:schemeClr>
                  </a:solidFill>
                </a:ln>
                <a:effectLst>
                  <a:outerShdw blurRad="38100" dist="19050" dir="2700000" algn="tl" rotWithShape="0">
                    <a:schemeClr val="dk1">
                      <a:alpha val="40000"/>
                    </a:schemeClr>
                  </a:outerShdw>
                </a:effectLst>
                <a:latin typeface="Century Schoolbook" panose="02040604050505020304" pitchFamily="18" charset="0"/>
              </a:rPr>
              <a:t>CONCEPT </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78395" y="1961946"/>
            <a:ext cx="3084892" cy="3541714"/>
          </a:xfrm>
        </p:spPr>
        <p:txBody>
          <a:bodyPr>
            <a:noAutofit/>
          </a:bodyPr>
          <a:lstStyle/>
          <a:p>
            <a:pPr algn="just">
              <a:lnSpc>
                <a:spcPct val="110000"/>
              </a:lnSpc>
            </a:pPr>
            <a:r>
              <a:rPr lang="en-US" dirty="0"/>
              <a:t>Definition </a:t>
            </a:r>
          </a:p>
          <a:p>
            <a:pPr algn="just">
              <a:lnSpc>
                <a:spcPct val="110000"/>
              </a:lnSpc>
            </a:pPr>
            <a:r>
              <a:rPr lang="en-US" dirty="0"/>
              <a:t>Types</a:t>
            </a:r>
          </a:p>
          <a:p>
            <a:pPr algn="just">
              <a:lnSpc>
                <a:spcPct val="110000"/>
              </a:lnSpc>
            </a:pPr>
            <a:r>
              <a:rPr lang="en-US" dirty="0"/>
              <a:t>History</a:t>
            </a:r>
          </a:p>
          <a:p>
            <a:pPr algn="just">
              <a:lnSpc>
                <a:spcPct val="110000"/>
              </a:lnSpc>
            </a:pPr>
            <a:r>
              <a:rPr lang="en-US" dirty="0"/>
              <a:t>Working</a:t>
            </a:r>
          </a:p>
          <a:p>
            <a:pPr algn="just">
              <a:lnSpc>
                <a:spcPct val="110000"/>
              </a:lnSpc>
            </a:pPr>
            <a:r>
              <a:rPr lang="en-US" dirty="0"/>
              <a:t>Structure</a:t>
            </a:r>
          </a:p>
          <a:p>
            <a:pPr algn="just">
              <a:lnSpc>
                <a:spcPct val="110000"/>
              </a:lnSpc>
            </a:pPr>
            <a:r>
              <a:rPr lang="en-US" dirty="0"/>
              <a:t>Characteristics</a:t>
            </a:r>
          </a:p>
          <a:p>
            <a:pPr algn="just">
              <a:lnSpc>
                <a:spcPct val="110000"/>
              </a:lnSpc>
            </a:pPr>
            <a:r>
              <a:rPr lang="en-US" dirty="0"/>
              <a:t>Examples</a:t>
            </a:r>
          </a:p>
          <a:p>
            <a:pPr algn="just">
              <a:lnSpc>
                <a:spcPct val="110000"/>
              </a:lnSpc>
            </a:pPr>
            <a:r>
              <a:rPr lang="en-US" dirty="0"/>
              <a:t>Trends</a:t>
            </a:r>
          </a:p>
        </p:txBody>
      </p:sp>
    </p:spTree>
    <p:extLst>
      <p:ext uri="{BB962C8B-B14F-4D97-AF65-F5344CB8AC3E}">
        <p14:creationId xmlns:p14="http://schemas.microsoft.com/office/powerpoint/2010/main" val="109484937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EA2E96-CF75-8494-F903-FD2B64EBE5E9}"/>
              </a:ext>
            </a:extLst>
          </p:cNvPr>
          <p:cNvPicPr>
            <a:picLocks noChangeAspect="1"/>
          </p:cNvPicPr>
          <p:nvPr/>
        </p:nvPicPr>
        <p:blipFill>
          <a:blip r:embed="rId2">
            <a:alphaModFix amt="50000"/>
          </a:blip>
          <a:stretch>
            <a:fillRect/>
          </a:stretch>
        </p:blipFill>
        <p:spPr>
          <a:xfrm>
            <a:off x="0" y="1"/>
            <a:ext cx="12191999" cy="6857999"/>
          </a:xfrm>
          <a:prstGeom prst="rect">
            <a:avLst/>
          </a:prstGeom>
        </p:spPr>
      </p:pic>
      <p:sp>
        <p:nvSpPr>
          <p:cNvPr id="2" name="Title 1">
            <a:extLst>
              <a:ext uri="{FF2B5EF4-FFF2-40B4-BE49-F238E27FC236}">
                <a16:creationId xmlns:a16="http://schemas.microsoft.com/office/drawing/2014/main" id="{36321049-DD70-DB62-6EC8-EB9D2953D535}"/>
              </a:ext>
            </a:extLst>
          </p:cNvPr>
          <p:cNvSpPr>
            <a:spLocks noGrp="1"/>
          </p:cNvSpPr>
          <p:nvPr>
            <p:ph type="title"/>
          </p:nvPr>
        </p:nvSpPr>
        <p:spPr>
          <a:xfrm>
            <a:off x="1141413" y="419734"/>
            <a:ext cx="9905998" cy="1478570"/>
          </a:xfrm>
        </p:spPr>
        <p:txBody>
          <a:bodyPr>
            <a:normAutofit/>
          </a:bodyPr>
          <a:lstStyle/>
          <a:p>
            <a:pPr algn="ctr"/>
            <a:r>
              <a:rPr lang="en-IN" sz="6000" b="1" cap="none" dirty="0">
                <a:ln w="10160">
                  <a:solidFill>
                    <a:schemeClr val="bg1"/>
                  </a:solidFill>
                  <a:prstDash val="solid"/>
                </a:ln>
                <a:solidFill>
                  <a:srgbClr val="FFFFFF"/>
                </a:solidFill>
                <a:effectLst>
                  <a:outerShdw blurRad="38100" dist="22860" dir="5400000" algn="tl" rotWithShape="0">
                    <a:srgbClr val="000000">
                      <a:alpha val="30000"/>
                    </a:srgbClr>
                  </a:outerShdw>
                </a:effectLst>
                <a:latin typeface="Algerian" panose="04020705040A02060702" pitchFamily="82" charset="0"/>
              </a:rPr>
              <a:t>INTRODUCTON</a:t>
            </a:r>
          </a:p>
        </p:txBody>
      </p:sp>
      <p:sp>
        <p:nvSpPr>
          <p:cNvPr id="3" name="Content Placeholder 2">
            <a:extLst>
              <a:ext uri="{FF2B5EF4-FFF2-40B4-BE49-F238E27FC236}">
                <a16:creationId xmlns:a16="http://schemas.microsoft.com/office/drawing/2014/main" id="{52E13721-67B1-AE00-2E9B-85180776DDC7}"/>
              </a:ext>
            </a:extLst>
          </p:cNvPr>
          <p:cNvSpPr>
            <a:spLocks noGrp="1"/>
          </p:cNvSpPr>
          <p:nvPr>
            <p:ph idx="1"/>
          </p:nvPr>
        </p:nvSpPr>
        <p:spPr>
          <a:xfrm>
            <a:off x="1395412" y="1805724"/>
            <a:ext cx="9905999" cy="4324291"/>
          </a:xfrm>
        </p:spPr>
        <p:txBody>
          <a:bodyPr/>
          <a:lstStyle/>
          <a:p>
            <a:pPr marL="0" indent="0" algn="ctr">
              <a:buNone/>
            </a:pPr>
            <a:r>
              <a:rPr lang="en-IN" sz="3200" dirty="0">
                <a:ln w="0"/>
                <a:effectLst>
                  <a:outerShdw blurRad="38100" dist="19050" dir="2700000" algn="tl" rotWithShape="0">
                    <a:schemeClr val="dk1">
                      <a:alpha val="40000"/>
                    </a:schemeClr>
                  </a:outerShdw>
                </a:effectLst>
              </a:rPr>
              <a:t>DEFINITION</a:t>
            </a:r>
          </a:p>
          <a:p>
            <a:pPr marL="0" indent="0">
              <a:buNone/>
            </a:pPr>
            <a:r>
              <a:rPr lang="en-US" dirty="0"/>
              <a:t>An Embedded system is a combination of computer hardware and software designed for a specific function.</a:t>
            </a:r>
          </a:p>
          <a:p>
            <a:pPr marL="0" indent="0">
              <a:buNone/>
            </a:pPr>
            <a:r>
              <a:rPr lang="en-US" dirty="0"/>
              <a:t>Embedded systems typically contain a microprocessor or a microcontroller based system, memory and input/output (I/O) devices, all of which share a dedicated function within a larger system. While embedded systems are computing systems, they can range from having no user interface (UI).</a:t>
            </a:r>
            <a:endParaRPr lang="en-IN" dirty="0"/>
          </a:p>
          <a:p>
            <a:pPr marL="0" indent="0">
              <a:buNone/>
            </a:pPr>
            <a:endParaRPr lang="en-IN" dirty="0"/>
          </a:p>
        </p:txBody>
      </p:sp>
    </p:spTree>
    <p:extLst>
      <p:ext uri="{BB962C8B-B14F-4D97-AF65-F5344CB8AC3E}">
        <p14:creationId xmlns:p14="http://schemas.microsoft.com/office/powerpoint/2010/main" val="365872406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454DF-72D4-601D-1AE7-9078C61FBB56}"/>
              </a:ext>
            </a:extLst>
          </p:cNvPr>
          <p:cNvSpPr>
            <a:spLocks noGrp="1"/>
          </p:cNvSpPr>
          <p:nvPr>
            <p:ph type="title"/>
          </p:nvPr>
        </p:nvSpPr>
        <p:spPr/>
        <p:txBody>
          <a:bodyPr>
            <a:normAutofit/>
          </a:bodyPr>
          <a:lstStyle/>
          <a:p>
            <a:pPr algn="ctr"/>
            <a:r>
              <a:rPr lang="en-IN" sz="4800" b="1" cap="none" dirty="0">
                <a:ln w="10160">
                  <a:solidFill>
                    <a:schemeClr val="bg2">
                      <a:lumMod val="50000"/>
                    </a:schemeClr>
                  </a:solidFill>
                  <a:prstDash val="solid"/>
                </a:ln>
                <a:solidFill>
                  <a:srgbClr val="FFFFFF"/>
                </a:solidFill>
                <a:effectLst>
                  <a:outerShdw blurRad="38100" dist="22860" dir="5400000" algn="tl" rotWithShape="0">
                    <a:srgbClr val="000000">
                      <a:alpha val="30000"/>
                    </a:srgbClr>
                  </a:outerShdw>
                </a:effectLst>
              </a:rPr>
              <a:t>TYPES OF </a:t>
            </a:r>
            <a:r>
              <a:rPr lang="en-IN" sz="4800" b="1" cap="none" dirty="0">
                <a:ln w="10160">
                  <a:solidFill>
                    <a:sysClr val="windowText" lastClr="000000"/>
                  </a:solidFill>
                  <a:prstDash val="solid"/>
                </a:ln>
                <a:solidFill>
                  <a:srgbClr val="FFFFFF"/>
                </a:solidFill>
                <a:effectLst>
                  <a:outerShdw blurRad="38100" dist="22860" dir="5400000" algn="tl" rotWithShape="0">
                    <a:srgbClr val="000000">
                      <a:alpha val="30000"/>
                    </a:srgbClr>
                  </a:outerShdw>
                </a:effectLst>
              </a:rPr>
              <a:t>EMBEDDED</a:t>
            </a:r>
            <a:r>
              <a:rPr lang="en-IN" sz="4800" b="1" cap="none" dirty="0">
                <a:ln w="10160">
                  <a:solidFill>
                    <a:schemeClr val="bg2">
                      <a:lumMod val="50000"/>
                    </a:schemeClr>
                  </a:solidFill>
                  <a:prstDash val="solid"/>
                </a:ln>
                <a:solidFill>
                  <a:srgbClr val="FFFFFF"/>
                </a:solidFill>
                <a:effectLst>
                  <a:outerShdw blurRad="38100" dist="22860" dir="5400000" algn="tl" rotWithShape="0">
                    <a:srgbClr val="000000">
                      <a:alpha val="30000"/>
                    </a:srgbClr>
                  </a:outerShdw>
                </a:effectLst>
              </a:rPr>
              <a:t> SYSTEM</a:t>
            </a:r>
          </a:p>
        </p:txBody>
      </p:sp>
      <p:sp>
        <p:nvSpPr>
          <p:cNvPr id="3" name="Content Placeholder 2">
            <a:extLst>
              <a:ext uri="{FF2B5EF4-FFF2-40B4-BE49-F238E27FC236}">
                <a16:creationId xmlns:a16="http://schemas.microsoft.com/office/drawing/2014/main" id="{FB54AD07-811F-9462-B857-B150B58CC945}"/>
              </a:ext>
            </a:extLst>
          </p:cNvPr>
          <p:cNvSpPr>
            <a:spLocks noGrp="1"/>
          </p:cNvSpPr>
          <p:nvPr>
            <p:ph idx="1"/>
          </p:nvPr>
        </p:nvSpPr>
        <p:spPr>
          <a:xfrm>
            <a:off x="1316806" y="2318312"/>
            <a:ext cx="4777606" cy="4220140"/>
          </a:xfrm>
        </p:spPr>
        <p:txBody>
          <a:bodyPr>
            <a:normAutofit/>
          </a:bodyPr>
          <a:lstStyle/>
          <a:p>
            <a:pPr marL="0" indent="0">
              <a:lnSpc>
                <a:spcPct val="100000"/>
              </a:lnSpc>
              <a:buNone/>
            </a:pPr>
            <a:r>
              <a:rPr lang="en-IN" sz="3200" kern="1300" dirty="0">
                <a:ln w="0"/>
                <a:solidFill>
                  <a:schemeClr val="bg1"/>
                </a:solidFill>
                <a:effectLst>
                  <a:outerShdw blurRad="38100" dist="19050" dir="2700000" algn="tl" rotWithShape="0">
                    <a:schemeClr val="dk1">
                      <a:alpha val="40000"/>
                    </a:schemeClr>
                  </a:outerShdw>
                </a:effectLst>
              </a:rPr>
              <a:t>Based on Functional requirement:</a:t>
            </a:r>
          </a:p>
          <a:p>
            <a:r>
              <a:rPr lang="en-IN" dirty="0">
                <a:ln w="0"/>
                <a:solidFill>
                  <a:schemeClr val="bg1"/>
                </a:solidFill>
                <a:effectLst>
                  <a:outerShdw blurRad="38100" dist="19050" dir="2700000" algn="tl" rotWithShape="0">
                    <a:schemeClr val="dk1">
                      <a:alpha val="40000"/>
                    </a:schemeClr>
                  </a:outerShdw>
                </a:effectLst>
              </a:rPr>
              <a:t>Mobile embedded systems</a:t>
            </a:r>
          </a:p>
          <a:p>
            <a:r>
              <a:rPr lang="en-IN" dirty="0">
                <a:ln w="0"/>
                <a:solidFill>
                  <a:schemeClr val="bg1"/>
                </a:solidFill>
                <a:effectLst>
                  <a:outerShdw blurRad="38100" dist="19050" dir="2700000" algn="tl" rotWithShape="0">
                    <a:schemeClr val="dk1">
                      <a:alpha val="40000"/>
                    </a:schemeClr>
                  </a:outerShdw>
                </a:effectLst>
              </a:rPr>
              <a:t>Networked embedded systems</a:t>
            </a:r>
          </a:p>
          <a:p>
            <a:r>
              <a:rPr lang="en-IN" dirty="0">
                <a:ln w="0"/>
                <a:solidFill>
                  <a:schemeClr val="bg1"/>
                </a:solidFill>
                <a:effectLst>
                  <a:outerShdw blurRad="38100" dist="19050" dir="2700000" algn="tl" rotWithShape="0">
                    <a:schemeClr val="dk1">
                      <a:alpha val="40000"/>
                    </a:schemeClr>
                  </a:outerShdw>
                </a:effectLst>
              </a:rPr>
              <a:t>Standalone embedded systems</a:t>
            </a:r>
          </a:p>
          <a:p>
            <a:r>
              <a:rPr lang="en-IN" dirty="0">
                <a:ln w="0"/>
                <a:solidFill>
                  <a:schemeClr val="bg1"/>
                </a:solidFill>
                <a:effectLst>
                  <a:outerShdw blurRad="38100" dist="19050" dir="2700000" algn="tl" rotWithShape="0">
                    <a:schemeClr val="dk1">
                      <a:alpha val="40000"/>
                    </a:schemeClr>
                  </a:outerShdw>
                </a:effectLst>
              </a:rPr>
              <a:t>Real-time embedded systems</a:t>
            </a:r>
          </a:p>
          <a:p>
            <a:pPr marL="0" indent="0">
              <a:buNone/>
            </a:pPr>
            <a:endParaRPr lang="en-IN" dirty="0">
              <a:ln w="0"/>
              <a:solidFill>
                <a:schemeClr val="bg1"/>
              </a:solidFill>
              <a:effectLst>
                <a:outerShdw blurRad="38100" dist="19050" dir="2700000" algn="tl" rotWithShape="0">
                  <a:schemeClr val="dk1">
                    <a:alpha val="40000"/>
                  </a:schemeClr>
                </a:outerShdw>
              </a:effectLst>
            </a:endParaRPr>
          </a:p>
        </p:txBody>
      </p:sp>
      <p:sp>
        <p:nvSpPr>
          <p:cNvPr id="4" name="TextBox 3">
            <a:extLst>
              <a:ext uri="{FF2B5EF4-FFF2-40B4-BE49-F238E27FC236}">
                <a16:creationId xmlns:a16="http://schemas.microsoft.com/office/drawing/2014/main" id="{C8FA4E6A-A3D9-AF84-4FFB-CEF843E981B0}"/>
              </a:ext>
            </a:extLst>
          </p:cNvPr>
          <p:cNvSpPr txBox="1"/>
          <p:nvPr/>
        </p:nvSpPr>
        <p:spPr>
          <a:xfrm>
            <a:off x="6084580" y="2249486"/>
            <a:ext cx="5400000" cy="3293209"/>
          </a:xfrm>
          <a:prstGeom prst="rect">
            <a:avLst/>
          </a:prstGeom>
          <a:noFill/>
        </p:spPr>
        <p:txBody>
          <a:bodyPr wrap="square" rtlCol="0">
            <a:spAutoFit/>
          </a:bodyPr>
          <a:lstStyle/>
          <a:p>
            <a:r>
              <a:rPr lang="en-IN" sz="3200" dirty="0">
                <a:ln w="0"/>
                <a:solidFill>
                  <a:schemeClr val="bg1"/>
                </a:solidFill>
                <a:effectLst>
                  <a:outerShdw blurRad="38100" dist="19050" dir="2700000" algn="tl" rotWithShape="0">
                    <a:schemeClr val="dk1">
                      <a:alpha val="40000"/>
                    </a:schemeClr>
                  </a:outerShdw>
                </a:effectLst>
              </a:rPr>
              <a:t>Based on Performance requirements:</a:t>
            </a:r>
          </a:p>
          <a:p>
            <a:endParaRPr lang="en-IN" sz="3200" dirty="0">
              <a:ln w="0"/>
              <a:solidFill>
                <a:schemeClr val="bg1"/>
              </a:solidFill>
              <a:effectLst>
                <a:outerShdw blurRad="38100" dist="19050" dir="2700000" algn="tl" rotWithShape="0">
                  <a:schemeClr val="dk1">
                    <a:alpha val="40000"/>
                  </a:schemeClr>
                </a:outerShdw>
              </a:effectLst>
            </a:endParaRPr>
          </a:p>
          <a:p>
            <a:pPr marL="285750" indent="-285750">
              <a:buFont typeface="Arial" panose="020B0604020202020204" pitchFamily="34" charset="0"/>
              <a:buChar char="•"/>
            </a:pPr>
            <a:r>
              <a:rPr lang="en-IN" sz="2800" dirty="0">
                <a:ln w="0"/>
                <a:solidFill>
                  <a:schemeClr val="bg1"/>
                </a:solidFill>
                <a:effectLst>
                  <a:outerShdw blurRad="38100" dist="19050" dir="2700000" algn="tl" rotWithShape="0">
                    <a:schemeClr val="dk1">
                      <a:alpha val="40000"/>
                    </a:schemeClr>
                  </a:outerShdw>
                </a:effectLst>
              </a:rPr>
              <a:t>Small-scale embedded systems</a:t>
            </a:r>
          </a:p>
          <a:p>
            <a:pPr marL="285750" indent="-285750">
              <a:buFont typeface="Arial" panose="020B0604020202020204" pitchFamily="34" charset="0"/>
              <a:buChar char="•"/>
            </a:pPr>
            <a:r>
              <a:rPr lang="en-IN" sz="2800" dirty="0">
                <a:ln w="0"/>
                <a:solidFill>
                  <a:schemeClr val="bg1"/>
                </a:solidFill>
                <a:effectLst>
                  <a:outerShdw blurRad="38100" dist="19050" dir="2700000" algn="tl" rotWithShape="0">
                    <a:schemeClr val="dk1">
                      <a:alpha val="40000"/>
                    </a:schemeClr>
                  </a:outerShdw>
                </a:effectLst>
              </a:rPr>
              <a:t>Medium-scale embedded systems</a:t>
            </a:r>
          </a:p>
          <a:p>
            <a:pPr marL="285750" indent="-285750">
              <a:buFont typeface="Arial" panose="020B0604020202020204" pitchFamily="34" charset="0"/>
              <a:buChar char="•"/>
            </a:pPr>
            <a:r>
              <a:rPr lang="en-IN" sz="2800" dirty="0">
                <a:ln w="0"/>
                <a:solidFill>
                  <a:schemeClr val="bg1"/>
                </a:solidFill>
                <a:effectLst>
                  <a:outerShdw blurRad="38100" dist="19050" dir="2700000" algn="tl" rotWithShape="0">
                    <a:schemeClr val="dk1">
                      <a:alpha val="40000"/>
                    </a:schemeClr>
                  </a:outerShdw>
                </a:effectLst>
              </a:rPr>
              <a:t>Sophisticated-scale embedded systems</a:t>
            </a:r>
          </a:p>
        </p:txBody>
      </p:sp>
    </p:spTree>
    <p:extLst>
      <p:ext uri="{BB962C8B-B14F-4D97-AF65-F5344CB8AC3E}">
        <p14:creationId xmlns:p14="http://schemas.microsoft.com/office/powerpoint/2010/main" val="3797501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E0470-144F-739A-AF04-AD7F182DFE96}"/>
              </a:ext>
            </a:extLst>
          </p:cNvPr>
          <p:cNvSpPr>
            <a:spLocks noGrp="1"/>
          </p:cNvSpPr>
          <p:nvPr>
            <p:ph type="title"/>
          </p:nvPr>
        </p:nvSpPr>
        <p:spPr>
          <a:xfrm>
            <a:off x="1023426" y="467032"/>
            <a:ext cx="9905998" cy="1478570"/>
          </a:xfrm>
        </p:spPr>
        <p:txBody>
          <a:bodyPr>
            <a:normAutofit/>
          </a:bodyPr>
          <a:lstStyle/>
          <a:p>
            <a:pPr algn="ctr"/>
            <a:r>
              <a:rPr lang="en-IN" sz="4800" b="1" cap="none" spc="50" dirty="0">
                <a:ln w="0"/>
                <a:solidFill>
                  <a:schemeClr val="bg2"/>
                </a:solidFill>
                <a:effectLst>
                  <a:innerShdw blurRad="63500" dist="50800" dir="13500000">
                    <a:srgbClr val="000000">
                      <a:alpha val="50000"/>
                    </a:srgbClr>
                  </a:innerShdw>
                </a:effectLst>
                <a:latin typeface="Century Schoolbook" panose="02040604050505020304" pitchFamily="18" charset="0"/>
              </a:rPr>
              <a:t>HISTORY</a:t>
            </a:r>
          </a:p>
        </p:txBody>
      </p:sp>
      <p:sp>
        <p:nvSpPr>
          <p:cNvPr id="3" name="Content Placeholder 2">
            <a:extLst>
              <a:ext uri="{FF2B5EF4-FFF2-40B4-BE49-F238E27FC236}">
                <a16:creationId xmlns:a16="http://schemas.microsoft.com/office/drawing/2014/main" id="{9F4A6D04-3F1E-4884-AB8D-353B71B63A81}"/>
              </a:ext>
            </a:extLst>
          </p:cNvPr>
          <p:cNvSpPr>
            <a:spLocks noGrp="1"/>
          </p:cNvSpPr>
          <p:nvPr>
            <p:ph idx="1"/>
          </p:nvPr>
        </p:nvSpPr>
        <p:spPr>
          <a:xfrm>
            <a:off x="1141412" y="2097088"/>
            <a:ext cx="9905999" cy="4293880"/>
          </a:xfrm>
        </p:spPr>
        <p:txBody>
          <a:bodyPr>
            <a:normAutofit/>
          </a:bodyPr>
          <a:lstStyle/>
          <a:p>
            <a:r>
              <a:rPr lang="en-US" dirty="0">
                <a:ln w="0"/>
                <a:solidFill>
                  <a:schemeClr val="bg1"/>
                </a:solidFill>
                <a:effectLst>
                  <a:outerShdw blurRad="38100" dist="19050" dir="2700000" algn="tl" rotWithShape="0">
                    <a:schemeClr val="dk1">
                      <a:alpha val="40000"/>
                    </a:schemeClr>
                  </a:outerShdw>
                </a:effectLst>
              </a:rPr>
              <a:t>Charles Stark Draper developed an integrated circuit in 1961 the digital system installed on the Apollo Command Module and Lunar Module. The first computer to use integrated circuits, it helped astronauts collect real-time flight data.</a:t>
            </a:r>
          </a:p>
          <a:p>
            <a:r>
              <a:rPr lang="en-US" dirty="0">
                <a:ln w="0"/>
                <a:solidFill>
                  <a:schemeClr val="bg1"/>
                </a:solidFill>
                <a:effectLst>
                  <a:outerShdw blurRad="38100" dist="19050" dir="2700000" algn="tl" rotWithShape="0">
                    <a:schemeClr val="dk1">
                      <a:alpha val="40000"/>
                    </a:schemeClr>
                  </a:outerShdw>
                </a:effectLst>
              </a:rPr>
              <a:t>In 1987, the first embedded OS</a:t>
            </a:r>
          </a:p>
          <a:p>
            <a:r>
              <a:rPr lang="en-US" dirty="0">
                <a:ln w="0"/>
                <a:solidFill>
                  <a:schemeClr val="bg1"/>
                </a:solidFill>
                <a:effectLst>
                  <a:outerShdw blurRad="38100" dist="19050" dir="2700000" algn="tl" rotWithShape="0">
                    <a:schemeClr val="dk1">
                      <a:alpha val="40000"/>
                    </a:schemeClr>
                  </a:outerShdw>
                </a:effectLst>
              </a:rPr>
              <a:t>Followed by Microsoft's Windows Embedded CE in 1996. </a:t>
            </a:r>
          </a:p>
          <a:p>
            <a:r>
              <a:rPr lang="en-US" dirty="0">
                <a:ln w="0"/>
                <a:solidFill>
                  <a:schemeClr val="bg1"/>
                </a:solidFill>
                <a:effectLst>
                  <a:outerShdw blurRad="38100" dist="19050" dir="2700000" algn="tl" rotWithShape="0">
                    <a:schemeClr val="dk1">
                      <a:alpha val="40000"/>
                    </a:schemeClr>
                  </a:outerShdw>
                </a:effectLst>
              </a:rPr>
              <a:t>By the late 1990s, the first embedded Linux products began to appear. Today, Linux is used in almost all embedded devices.</a:t>
            </a:r>
            <a:endParaRPr lang="en-IN" dirty="0">
              <a:ln w="0"/>
              <a:solidFill>
                <a:schemeClr val="bg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2173789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5E6DB-728E-021A-06AD-0BDFDBA29E97}"/>
              </a:ext>
            </a:extLst>
          </p:cNvPr>
          <p:cNvSpPr>
            <a:spLocks noGrp="1"/>
          </p:cNvSpPr>
          <p:nvPr>
            <p:ph type="title"/>
          </p:nvPr>
        </p:nvSpPr>
        <p:spPr>
          <a:xfrm>
            <a:off x="1052923" y="167149"/>
            <a:ext cx="9905998" cy="1478570"/>
          </a:xfrm>
        </p:spPr>
        <p:txBody>
          <a:bodyPr>
            <a:normAutofit/>
          </a:bodyPr>
          <a:lstStyle/>
          <a:p>
            <a:pPr algn="ctr"/>
            <a:r>
              <a:rPr lang="en-US" sz="4800" b="1" cap="none" dirty="0">
                <a:ln w="9525">
                  <a:solidFill>
                    <a:schemeClr val="bg1"/>
                  </a:solidFill>
                  <a:prstDash val="solid"/>
                </a:ln>
                <a:effectLst>
                  <a:outerShdw blurRad="12700" dist="38100" dir="2700000" algn="tl" rotWithShape="0">
                    <a:schemeClr val="bg1">
                      <a:lumMod val="50000"/>
                    </a:schemeClr>
                  </a:outerShdw>
                </a:effectLst>
              </a:rPr>
              <a:t>How does an Embedded System Work?</a:t>
            </a:r>
            <a:endParaRPr lang="en-IN" sz="4800" b="1" cap="none" dirty="0">
              <a:ln w="9525">
                <a:solidFill>
                  <a:schemeClr val="bg1"/>
                </a:solidFill>
                <a:prstDash val="solid"/>
              </a:ln>
              <a:effectLst>
                <a:outerShdw blurRad="12700" dist="38100" dir="2700000" algn="tl" rotWithShape="0">
                  <a:schemeClr val="bg1">
                    <a:lumMod val="50000"/>
                  </a:schemeClr>
                </a:outerShdw>
              </a:effectLst>
            </a:endParaRPr>
          </a:p>
        </p:txBody>
      </p:sp>
      <p:sp>
        <p:nvSpPr>
          <p:cNvPr id="3" name="Content Placeholder 2">
            <a:extLst>
              <a:ext uri="{FF2B5EF4-FFF2-40B4-BE49-F238E27FC236}">
                <a16:creationId xmlns:a16="http://schemas.microsoft.com/office/drawing/2014/main" id="{57DCC537-A60C-F029-CE7D-BAC5C22F373C}"/>
              </a:ext>
            </a:extLst>
          </p:cNvPr>
          <p:cNvSpPr>
            <a:spLocks noGrp="1"/>
          </p:cNvSpPr>
          <p:nvPr>
            <p:ph idx="1"/>
          </p:nvPr>
        </p:nvSpPr>
        <p:spPr>
          <a:xfrm>
            <a:off x="1233079" y="1645719"/>
            <a:ext cx="9905999" cy="4928060"/>
          </a:xfrm>
        </p:spPr>
        <p:txBody>
          <a:bodyPr>
            <a:noAutofit/>
          </a:bodyPr>
          <a:lstStyle/>
          <a:p>
            <a:r>
              <a:rPr lang="en-US" sz="2300" dirty="0">
                <a:ln w="0"/>
                <a:solidFill>
                  <a:schemeClr val="bg1"/>
                </a:solidFill>
                <a:effectLst>
                  <a:outerShdw blurRad="38100" dist="19050" dir="2700000" algn="tl" rotWithShape="0">
                    <a:schemeClr val="dk1">
                      <a:alpha val="40000"/>
                    </a:schemeClr>
                  </a:outerShdw>
                </a:effectLst>
              </a:rPr>
              <a:t>They're low-cost, low-power consuming, small computers that are embedded in other mechanical or electrical systems. Generally, they comprise a processor, power supply, and memory and communication ports. Embedded systems use the communication ports to transmit data between the processor and peripheral devices</a:t>
            </a:r>
          </a:p>
          <a:p>
            <a:r>
              <a:rPr lang="en-US" sz="2300" dirty="0">
                <a:ln w="0"/>
                <a:solidFill>
                  <a:schemeClr val="bg1"/>
                </a:solidFill>
                <a:effectLst>
                  <a:outerShdw blurRad="38100" dist="19050" dir="2700000" algn="tl" rotWithShape="0">
                    <a:schemeClr val="dk1">
                      <a:alpha val="40000"/>
                    </a:schemeClr>
                  </a:outerShdw>
                </a:effectLst>
              </a:rPr>
              <a:t>The term system-on-a-chip (SoC) typically include multiple processors and interfaces on one chip. They're often used for high-volume embedded systems. Some examples of SoC types are the application-specific integrated circuit (ASIC) and the field-programmable gate array (FPGA).</a:t>
            </a:r>
          </a:p>
          <a:p>
            <a:r>
              <a:rPr lang="en-US" sz="2300" dirty="0">
                <a:ln w="0"/>
                <a:solidFill>
                  <a:schemeClr val="bg1"/>
                </a:solidFill>
                <a:effectLst>
                  <a:outerShdw blurRad="38100" dist="19050" dir="2700000" algn="tl" rotWithShape="0">
                    <a:schemeClr val="dk1">
                      <a:alpha val="40000"/>
                    </a:schemeClr>
                  </a:outerShdw>
                </a:effectLst>
              </a:rPr>
              <a:t>Often, embedded systems are used in real-time operating environments and use a real-time operating system (RTOS) to communicate with the hardware.</a:t>
            </a:r>
            <a:endParaRPr lang="en-IN" sz="2300" dirty="0">
              <a:ln w="0"/>
              <a:solidFill>
                <a:schemeClr val="bg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8204610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265D9-5F35-003D-48B6-703C51BBDEB2}"/>
              </a:ext>
            </a:extLst>
          </p:cNvPr>
          <p:cNvSpPr>
            <a:spLocks noGrp="1"/>
          </p:cNvSpPr>
          <p:nvPr>
            <p:ph type="title"/>
          </p:nvPr>
        </p:nvSpPr>
        <p:spPr/>
        <p:txBody>
          <a:bodyPr>
            <a:normAutofit/>
          </a:bodyPr>
          <a:lstStyle/>
          <a:p>
            <a:pPr algn="ctr"/>
            <a:r>
              <a:rPr lang="en-IN" sz="6000" cap="none" dirty="0">
                <a:ln w="0">
                  <a:solidFill>
                    <a:schemeClr val="bg1"/>
                  </a:solidFill>
                </a:ln>
                <a:solidFill>
                  <a:srgbClr val="002060"/>
                </a:solidFill>
                <a:effectLst>
                  <a:outerShdw blurRad="38100" dist="19050" dir="2700000" algn="tl" rotWithShape="0">
                    <a:schemeClr val="dk1">
                      <a:alpha val="40000"/>
                    </a:schemeClr>
                  </a:outerShdw>
                </a:effectLst>
              </a:rPr>
              <a:t>Structure of Embedded Systems</a:t>
            </a:r>
          </a:p>
        </p:txBody>
      </p:sp>
      <p:sp>
        <p:nvSpPr>
          <p:cNvPr id="3" name="Content Placeholder 2">
            <a:extLst>
              <a:ext uri="{FF2B5EF4-FFF2-40B4-BE49-F238E27FC236}">
                <a16:creationId xmlns:a16="http://schemas.microsoft.com/office/drawing/2014/main" id="{33A732D4-B77D-9663-7A0B-B1EC4839B615}"/>
              </a:ext>
            </a:extLst>
          </p:cNvPr>
          <p:cNvSpPr>
            <a:spLocks noGrp="1"/>
          </p:cNvSpPr>
          <p:nvPr>
            <p:ph idx="1"/>
          </p:nvPr>
        </p:nvSpPr>
        <p:spPr>
          <a:xfrm>
            <a:off x="1141412" y="2249487"/>
            <a:ext cx="9905999" cy="4406952"/>
          </a:xfrm>
        </p:spPr>
        <p:txBody>
          <a:bodyPr>
            <a:normAutofit lnSpcReduction="10000"/>
          </a:bodyPr>
          <a:lstStyle/>
          <a:p>
            <a:r>
              <a:rPr lang="en-IN" dirty="0">
                <a:ln w="0"/>
                <a:solidFill>
                  <a:schemeClr val="bg1"/>
                </a:solidFill>
                <a:effectLst>
                  <a:outerShdw blurRad="38100" dist="19050" dir="2700000" algn="tl" rotWithShape="0">
                    <a:schemeClr val="dk1">
                      <a:alpha val="40000"/>
                    </a:schemeClr>
                  </a:outerShdw>
                </a:effectLst>
              </a:rPr>
              <a:t>Hardware</a:t>
            </a:r>
          </a:p>
          <a:p>
            <a:r>
              <a:rPr lang="en-IN" dirty="0">
                <a:ln w="0"/>
                <a:solidFill>
                  <a:schemeClr val="bg1"/>
                </a:solidFill>
                <a:effectLst>
                  <a:outerShdw blurRad="38100" dist="19050" dir="2700000" algn="tl" rotWithShape="0">
                    <a:schemeClr val="dk1">
                      <a:alpha val="40000"/>
                    </a:schemeClr>
                  </a:outerShdw>
                </a:effectLst>
              </a:rPr>
              <a:t>Software and Firmware</a:t>
            </a:r>
          </a:p>
          <a:p>
            <a:r>
              <a:rPr lang="en-IN" dirty="0" err="1">
                <a:ln w="0"/>
                <a:solidFill>
                  <a:schemeClr val="bg1"/>
                </a:solidFill>
                <a:effectLst>
                  <a:outerShdw blurRad="38100" dist="19050" dir="2700000" algn="tl" rotWithShape="0">
                    <a:schemeClr val="dk1">
                      <a:alpha val="40000"/>
                    </a:schemeClr>
                  </a:outerShdw>
                </a:effectLst>
              </a:rPr>
              <a:t>RTOSes</a:t>
            </a:r>
            <a:r>
              <a:rPr lang="en-IN" dirty="0">
                <a:ln w="0"/>
                <a:solidFill>
                  <a:schemeClr val="bg1"/>
                </a:solidFill>
                <a:effectLst>
                  <a:outerShdw blurRad="38100" dist="19050" dir="2700000" algn="tl" rotWithShape="0">
                    <a:schemeClr val="dk1">
                      <a:alpha val="40000"/>
                    </a:schemeClr>
                  </a:outerShdw>
                </a:effectLst>
              </a:rPr>
              <a:t>.</a:t>
            </a:r>
          </a:p>
          <a:p>
            <a:pPr marL="0" indent="0">
              <a:buNone/>
            </a:pPr>
            <a:r>
              <a:rPr lang="en-IN" sz="2800" dirty="0">
                <a:ln w="0"/>
                <a:solidFill>
                  <a:schemeClr val="bg1"/>
                </a:solidFill>
                <a:effectLst>
                  <a:outerShdw blurRad="38100" dist="19050" dir="2700000" algn="tl" rotWithShape="0">
                    <a:schemeClr val="dk1">
                      <a:alpha val="40000"/>
                    </a:schemeClr>
                  </a:outerShdw>
                </a:effectLst>
              </a:rPr>
              <a:t>In terms of hardware</a:t>
            </a:r>
            <a:r>
              <a:rPr lang="en-IN" dirty="0">
                <a:ln w="0"/>
                <a:solidFill>
                  <a:schemeClr val="bg1"/>
                </a:solidFill>
                <a:effectLst>
                  <a:outerShdw blurRad="38100" dist="19050" dir="2700000" algn="tl" rotWithShape="0">
                    <a:schemeClr val="dk1">
                      <a:alpha val="40000"/>
                    </a:schemeClr>
                  </a:outerShdw>
                </a:effectLst>
              </a:rPr>
              <a:t>,</a:t>
            </a:r>
          </a:p>
          <a:p>
            <a:r>
              <a:rPr lang="en-IN" dirty="0">
                <a:ln w="0"/>
                <a:solidFill>
                  <a:schemeClr val="bg1"/>
                </a:solidFill>
                <a:effectLst>
                  <a:outerShdw blurRad="38100" dist="19050" dir="2700000" algn="tl" rotWithShape="0">
                    <a:schemeClr val="dk1">
                      <a:alpha val="40000"/>
                    </a:schemeClr>
                  </a:outerShdw>
                </a:effectLst>
              </a:rPr>
              <a:t>Sensors</a:t>
            </a:r>
          </a:p>
          <a:p>
            <a:r>
              <a:rPr lang="en-IN" dirty="0">
                <a:ln w="0"/>
                <a:solidFill>
                  <a:schemeClr val="bg1"/>
                </a:solidFill>
                <a:effectLst>
                  <a:outerShdw blurRad="38100" dist="19050" dir="2700000" algn="tl" rotWithShape="0">
                    <a:schemeClr val="dk1">
                      <a:alpha val="40000"/>
                    </a:schemeClr>
                  </a:outerShdw>
                </a:effectLst>
              </a:rPr>
              <a:t>Analog-to-digital converters &amp; Digital-to-</a:t>
            </a:r>
            <a:r>
              <a:rPr lang="en-IN" dirty="0" err="1">
                <a:ln w="0"/>
                <a:solidFill>
                  <a:schemeClr val="bg1"/>
                </a:solidFill>
                <a:effectLst>
                  <a:outerShdw blurRad="38100" dist="19050" dir="2700000" algn="tl" rotWithShape="0">
                    <a:schemeClr val="dk1">
                      <a:alpha val="40000"/>
                    </a:schemeClr>
                  </a:outerShdw>
                </a:effectLst>
              </a:rPr>
              <a:t>analog</a:t>
            </a:r>
            <a:r>
              <a:rPr lang="en-IN" dirty="0">
                <a:ln w="0"/>
                <a:solidFill>
                  <a:schemeClr val="bg1"/>
                </a:solidFill>
                <a:effectLst>
                  <a:outerShdw blurRad="38100" dist="19050" dir="2700000" algn="tl" rotWithShape="0">
                    <a:schemeClr val="dk1">
                      <a:alpha val="40000"/>
                    </a:schemeClr>
                  </a:outerShdw>
                </a:effectLst>
              </a:rPr>
              <a:t> converters</a:t>
            </a:r>
          </a:p>
          <a:p>
            <a:r>
              <a:rPr lang="en-IN" dirty="0">
                <a:ln w="0"/>
                <a:solidFill>
                  <a:schemeClr val="bg1"/>
                </a:solidFill>
                <a:effectLst>
                  <a:outerShdw blurRad="38100" dist="19050" dir="2700000" algn="tl" rotWithShape="0">
                    <a:schemeClr val="dk1">
                      <a:alpha val="40000"/>
                    </a:schemeClr>
                  </a:outerShdw>
                </a:effectLst>
              </a:rPr>
              <a:t>Processors</a:t>
            </a:r>
          </a:p>
          <a:p>
            <a:r>
              <a:rPr lang="en-IN" dirty="0">
                <a:ln w="0"/>
                <a:solidFill>
                  <a:schemeClr val="bg1"/>
                </a:solidFill>
                <a:effectLst>
                  <a:outerShdw blurRad="38100" dist="19050" dir="2700000" algn="tl" rotWithShape="0">
                    <a:schemeClr val="dk1">
                      <a:alpha val="40000"/>
                    </a:schemeClr>
                  </a:outerShdw>
                </a:effectLst>
              </a:rPr>
              <a:t>Actuators</a:t>
            </a:r>
          </a:p>
        </p:txBody>
      </p:sp>
      <p:pic>
        <p:nvPicPr>
          <p:cNvPr id="5" name="Picture 4">
            <a:extLst>
              <a:ext uri="{FF2B5EF4-FFF2-40B4-BE49-F238E27FC236}">
                <a16:creationId xmlns:a16="http://schemas.microsoft.com/office/drawing/2014/main" id="{9955C790-EC85-418D-C465-644E5118E759}"/>
              </a:ext>
            </a:extLst>
          </p:cNvPr>
          <p:cNvPicPr>
            <a:picLocks noChangeAspect="1"/>
          </p:cNvPicPr>
          <p:nvPr/>
        </p:nvPicPr>
        <p:blipFill>
          <a:blip r:embed="rId2"/>
          <a:stretch>
            <a:fillRect/>
          </a:stretch>
        </p:blipFill>
        <p:spPr>
          <a:xfrm>
            <a:off x="5581649" y="2485104"/>
            <a:ext cx="6084255" cy="1887792"/>
          </a:xfrm>
          <a:prstGeom prst="rect">
            <a:avLst/>
          </a:prstGeom>
        </p:spPr>
      </p:pic>
    </p:spTree>
    <p:extLst>
      <p:ext uri="{BB962C8B-B14F-4D97-AF65-F5344CB8AC3E}">
        <p14:creationId xmlns:p14="http://schemas.microsoft.com/office/powerpoint/2010/main" val="25939054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BA83D-0220-6134-8694-992442D3E675}"/>
              </a:ext>
            </a:extLst>
          </p:cNvPr>
          <p:cNvSpPr>
            <a:spLocks noGrp="1"/>
          </p:cNvSpPr>
          <p:nvPr>
            <p:ph type="title"/>
          </p:nvPr>
        </p:nvSpPr>
        <p:spPr/>
        <p:txBody>
          <a:bodyPr/>
          <a:lstStyle/>
          <a:p>
            <a:pPr algn="ctr"/>
            <a:r>
              <a:rPr lang="en-IN" cap="none" dirty="0">
                <a:ln w="0"/>
                <a:solidFill>
                  <a:srgbClr val="002060"/>
                </a:solidFill>
                <a:effectLst>
                  <a:outerShdw blurRad="38100" dist="19050" dir="2700000" algn="tl" rotWithShape="0">
                    <a:schemeClr val="dk1">
                      <a:alpha val="40000"/>
                    </a:schemeClr>
                  </a:outerShdw>
                </a:effectLst>
                <a:latin typeface="Century Schoolbook" panose="02040604050505020304" pitchFamily="18" charset="0"/>
              </a:rPr>
              <a:t>CHARACTERISTICS OF EMBEDDED SYSTEM</a:t>
            </a:r>
          </a:p>
        </p:txBody>
      </p:sp>
      <p:sp>
        <p:nvSpPr>
          <p:cNvPr id="3" name="Content Placeholder 2">
            <a:extLst>
              <a:ext uri="{FF2B5EF4-FFF2-40B4-BE49-F238E27FC236}">
                <a16:creationId xmlns:a16="http://schemas.microsoft.com/office/drawing/2014/main" id="{9FCB9A01-E2FD-D45E-D056-5F57D20FC9F6}"/>
              </a:ext>
            </a:extLst>
          </p:cNvPr>
          <p:cNvSpPr>
            <a:spLocks noGrp="1"/>
          </p:cNvSpPr>
          <p:nvPr>
            <p:ph idx="1"/>
          </p:nvPr>
        </p:nvSpPr>
        <p:spPr>
          <a:xfrm>
            <a:off x="1554367" y="2583784"/>
            <a:ext cx="9905999" cy="3541714"/>
          </a:xfrm>
        </p:spPr>
        <p:txBody>
          <a:bodyPr/>
          <a:lstStyle/>
          <a:p>
            <a:r>
              <a:rPr lang="en-US" dirty="0">
                <a:ln w="0"/>
                <a:solidFill>
                  <a:schemeClr val="bg1"/>
                </a:solidFill>
                <a:effectLst>
                  <a:outerShdw blurRad="38100" dist="19050" dir="2700000" algn="tl" rotWithShape="0">
                    <a:schemeClr val="dk1">
                      <a:alpha val="40000"/>
                    </a:schemeClr>
                  </a:outerShdw>
                </a:effectLst>
              </a:rPr>
              <a:t>Sensing and real-time computing in internet of things (IoT) devices.</a:t>
            </a:r>
          </a:p>
          <a:p>
            <a:r>
              <a:rPr lang="en-IN" dirty="0">
                <a:ln w="0"/>
                <a:solidFill>
                  <a:schemeClr val="bg1"/>
                </a:solidFill>
                <a:effectLst>
                  <a:outerShdw blurRad="38100" dist="19050" dir="2700000" algn="tl" rotWithShape="0">
                    <a:schemeClr val="dk1">
                      <a:alpha val="40000"/>
                    </a:schemeClr>
                  </a:outerShdw>
                </a:effectLst>
              </a:rPr>
              <a:t>ASIC and FPGA SoCs.</a:t>
            </a:r>
          </a:p>
          <a:p>
            <a:r>
              <a:rPr lang="en-US" dirty="0">
                <a:ln w="0"/>
                <a:solidFill>
                  <a:schemeClr val="bg1"/>
                </a:solidFill>
                <a:effectLst>
                  <a:outerShdw blurRad="38100" dist="19050" dir="2700000" algn="tl" rotWithShape="0">
                    <a:schemeClr val="dk1">
                      <a:alpha val="40000"/>
                    </a:schemeClr>
                  </a:outerShdw>
                </a:effectLst>
              </a:rPr>
              <a:t>To perform their function under a time constraint to keep the larger system functioning properly</a:t>
            </a:r>
          </a:p>
          <a:p>
            <a:r>
              <a:rPr lang="en-US" dirty="0">
                <a:ln w="0"/>
                <a:solidFill>
                  <a:schemeClr val="bg1"/>
                </a:solidFill>
                <a:effectLst>
                  <a:outerShdw blurRad="38100" dist="19050" dir="2700000" algn="tl" rotWithShape="0">
                    <a:schemeClr val="dk1">
                      <a:alpha val="40000"/>
                    </a:schemeClr>
                  </a:outerShdw>
                </a:effectLst>
              </a:rPr>
              <a:t>They can be either microprocessor-based or microcontroller-based</a:t>
            </a:r>
            <a:endParaRPr lang="en-IN" dirty="0">
              <a:ln w="0"/>
              <a:solidFill>
                <a:schemeClr val="bg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25678530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871BD-6913-4A0B-7C64-C480400F5F15}"/>
              </a:ext>
            </a:extLst>
          </p:cNvPr>
          <p:cNvSpPr>
            <a:spLocks noGrp="1"/>
          </p:cNvSpPr>
          <p:nvPr>
            <p:ph type="title"/>
          </p:nvPr>
        </p:nvSpPr>
        <p:spPr/>
        <p:txBody>
          <a:bodyPr>
            <a:normAutofit/>
          </a:bodyPr>
          <a:lstStyle/>
          <a:p>
            <a:pPr algn="ctr"/>
            <a:r>
              <a:rPr lang="en-IN" sz="4000" b="1" cap="none" dirty="0">
                <a:ln w="9525">
                  <a:solidFill>
                    <a:schemeClr val="bg1"/>
                  </a:solidFill>
                  <a:prstDash val="solid"/>
                </a:ln>
                <a:solidFill>
                  <a:srgbClr val="002060"/>
                </a:solidFill>
                <a:effectLst>
                  <a:outerShdw blurRad="12700" dist="38100" dir="2700000" algn="tl" rotWithShape="0">
                    <a:schemeClr val="bg1">
                      <a:lumMod val="50000"/>
                    </a:schemeClr>
                  </a:outerShdw>
                </a:effectLst>
                <a:latin typeface="Script MT Bold" panose="03040602040607080904" pitchFamily="66" charset="0"/>
              </a:rPr>
              <a:t>EXAMPLES OF EMBEDDED SYSTEM</a:t>
            </a:r>
          </a:p>
        </p:txBody>
      </p:sp>
      <p:sp>
        <p:nvSpPr>
          <p:cNvPr id="3" name="Content Placeholder 2">
            <a:extLst>
              <a:ext uri="{FF2B5EF4-FFF2-40B4-BE49-F238E27FC236}">
                <a16:creationId xmlns:a16="http://schemas.microsoft.com/office/drawing/2014/main" id="{A4FBF034-2EE0-BCE1-9B03-6C7E21B736F5}"/>
              </a:ext>
            </a:extLst>
          </p:cNvPr>
          <p:cNvSpPr>
            <a:spLocks noGrp="1"/>
          </p:cNvSpPr>
          <p:nvPr>
            <p:ph idx="1"/>
          </p:nvPr>
        </p:nvSpPr>
        <p:spPr>
          <a:xfrm>
            <a:off x="1947658" y="2210159"/>
            <a:ext cx="4335156" cy="3541714"/>
          </a:xfrm>
        </p:spPr>
        <p:txBody>
          <a:bodyPr>
            <a:normAutofit/>
          </a:bodyPr>
          <a:lstStyle/>
          <a:p>
            <a:r>
              <a:rPr lang="en-IN" sz="3200" dirty="0">
                <a:ln w="0"/>
                <a:solidFill>
                  <a:schemeClr val="bg1"/>
                </a:solidFill>
                <a:effectLst>
                  <a:outerShdw blurRad="38100" dist="19050" dir="2700000" algn="tl" rotWithShape="0">
                    <a:schemeClr val="dk1">
                      <a:alpha val="40000"/>
                    </a:schemeClr>
                  </a:outerShdw>
                </a:effectLst>
              </a:rPr>
              <a:t>Automobiles</a:t>
            </a:r>
          </a:p>
          <a:p>
            <a:r>
              <a:rPr lang="en-IN" sz="3200" dirty="0">
                <a:ln w="0"/>
                <a:solidFill>
                  <a:schemeClr val="bg1"/>
                </a:solidFill>
                <a:effectLst>
                  <a:outerShdw blurRad="38100" dist="19050" dir="2700000" algn="tl" rotWithShape="0">
                    <a:schemeClr val="dk1">
                      <a:alpha val="40000"/>
                    </a:schemeClr>
                  </a:outerShdw>
                </a:effectLst>
              </a:rPr>
              <a:t>Mobile phones</a:t>
            </a:r>
          </a:p>
          <a:p>
            <a:r>
              <a:rPr lang="en-IN" sz="3200" dirty="0">
                <a:ln w="0"/>
                <a:solidFill>
                  <a:schemeClr val="bg1"/>
                </a:solidFill>
                <a:effectLst>
                  <a:outerShdw blurRad="38100" dist="19050" dir="2700000" algn="tl" rotWithShape="0">
                    <a:schemeClr val="dk1">
                      <a:alpha val="40000"/>
                    </a:schemeClr>
                  </a:outerShdw>
                </a:effectLst>
              </a:rPr>
              <a:t>Industrial machines</a:t>
            </a:r>
          </a:p>
          <a:p>
            <a:r>
              <a:rPr lang="en-IN" sz="3200" dirty="0">
                <a:ln w="0"/>
                <a:solidFill>
                  <a:schemeClr val="bg1"/>
                </a:solidFill>
                <a:effectLst>
                  <a:outerShdw blurRad="38100" dist="19050" dir="2700000" algn="tl" rotWithShape="0">
                    <a:schemeClr val="dk1">
                      <a:alpha val="40000"/>
                    </a:schemeClr>
                  </a:outerShdw>
                </a:effectLst>
              </a:rPr>
              <a:t>Medical equipment</a:t>
            </a:r>
          </a:p>
          <a:p>
            <a:r>
              <a:rPr lang="en-IN" sz="3200" dirty="0">
                <a:ln w="0"/>
                <a:solidFill>
                  <a:schemeClr val="bg1"/>
                </a:solidFill>
                <a:effectLst>
                  <a:outerShdw blurRad="38100" dist="19050" dir="2700000" algn="tl" rotWithShape="0">
                    <a:schemeClr val="dk1">
                      <a:alpha val="40000"/>
                    </a:schemeClr>
                  </a:outerShdw>
                </a:effectLst>
              </a:rPr>
              <a:t>Fitness trackers</a:t>
            </a:r>
          </a:p>
        </p:txBody>
      </p:sp>
      <p:pic>
        <p:nvPicPr>
          <p:cNvPr id="7" name="Picture 6">
            <a:extLst>
              <a:ext uri="{FF2B5EF4-FFF2-40B4-BE49-F238E27FC236}">
                <a16:creationId xmlns:a16="http://schemas.microsoft.com/office/drawing/2014/main" id="{258C0531-2A83-F750-8998-748AC4B0217D}"/>
              </a:ext>
            </a:extLst>
          </p:cNvPr>
          <p:cNvPicPr>
            <a:picLocks noChangeAspect="1"/>
          </p:cNvPicPr>
          <p:nvPr/>
        </p:nvPicPr>
        <p:blipFill>
          <a:blip r:embed="rId2"/>
          <a:stretch>
            <a:fillRect/>
          </a:stretch>
        </p:blipFill>
        <p:spPr>
          <a:xfrm>
            <a:off x="6094412" y="2363275"/>
            <a:ext cx="5485697" cy="1974851"/>
          </a:xfrm>
          <a:prstGeom prst="rect">
            <a:avLst/>
          </a:prstGeom>
        </p:spPr>
      </p:pic>
    </p:spTree>
    <p:extLst>
      <p:ext uri="{BB962C8B-B14F-4D97-AF65-F5344CB8AC3E}">
        <p14:creationId xmlns:p14="http://schemas.microsoft.com/office/powerpoint/2010/main" val="131887860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TM03457515[[fn=View]]</Template>
  <TotalTime>293</TotalTime>
  <Words>434</Words>
  <Application>Microsoft Office PowerPoint</Application>
  <PresentationFormat>Widescreen</PresentationFormat>
  <Paragraphs>67</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Algerian</vt:lpstr>
      <vt:lpstr>Arial</vt:lpstr>
      <vt:lpstr>Calibri</vt:lpstr>
      <vt:lpstr>Century Schoolbook</vt:lpstr>
      <vt:lpstr>Script MT Bold</vt:lpstr>
      <vt:lpstr>Tw Cen MT</vt:lpstr>
      <vt:lpstr>Circuit</vt:lpstr>
      <vt:lpstr>EMBEDDED SYSTEMS</vt:lpstr>
      <vt:lpstr>CONCEPT </vt:lpstr>
      <vt:lpstr>INTRODUCTON</vt:lpstr>
      <vt:lpstr>TYPES OF EMBEDDED SYSTEM</vt:lpstr>
      <vt:lpstr>HISTORY</vt:lpstr>
      <vt:lpstr>How does an Embedded System Work?</vt:lpstr>
      <vt:lpstr>Structure of Embedded Systems</vt:lpstr>
      <vt:lpstr>CHARACTERISTICS OF EMBEDDED SYSTEM</vt:lpstr>
      <vt:lpstr>EXAMPLES OF EMBEDDED SYSTEM</vt:lpstr>
      <vt:lpstr>Embedded system trends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Shruthi Meenakshi</dc:creator>
  <cp:lastModifiedBy>Shruthi Meenakshi</cp:lastModifiedBy>
  <cp:revision>6</cp:revision>
  <dcterms:created xsi:type="dcterms:W3CDTF">2024-08-18T06:08:07Z</dcterms:created>
  <dcterms:modified xsi:type="dcterms:W3CDTF">2024-10-09T13:42:43Z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